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6"/>
  </p:notesMasterIdLst>
  <p:sldIdLst>
    <p:sldId id="258" r:id="rId5"/>
    <p:sldId id="259" r:id="rId6"/>
    <p:sldId id="261" r:id="rId7"/>
    <p:sldId id="262" r:id="rId8"/>
    <p:sldId id="263" r:id="rId9"/>
    <p:sldId id="309" r:id="rId10"/>
    <p:sldId id="264" r:id="rId11"/>
    <p:sldId id="265" r:id="rId12"/>
    <p:sldId id="260" r:id="rId13"/>
    <p:sldId id="308" r:id="rId14"/>
    <p:sldId id="291" r:id="rId15"/>
    <p:sldId id="292" r:id="rId16"/>
    <p:sldId id="293" r:id="rId17"/>
    <p:sldId id="294" r:id="rId18"/>
    <p:sldId id="295" r:id="rId19"/>
    <p:sldId id="298" r:id="rId20"/>
    <p:sldId id="324" r:id="rId21"/>
    <p:sldId id="325" r:id="rId22"/>
    <p:sldId id="300" r:id="rId23"/>
    <p:sldId id="303" r:id="rId24"/>
    <p:sldId id="323"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8A189-F6DC-4892-8CA5-C34FD7360D13}" v="1" dt="2023-11-29T08:47:43.369"/>
    <p1510:client id="{ACBEF8B7-C625-4AF6-A64F-E5CDC555D772}" v="1" dt="2023-11-29T08:56:5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55" autoAdjust="0"/>
  </p:normalViewPr>
  <p:slideViewPr>
    <p:cSldViewPr snapToGrid="0">
      <p:cViewPr varScale="1">
        <p:scale>
          <a:sx n="90" d="100"/>
          <a:sy n="90" d="100"/>
        </p:scale>
        <p:origin x="52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ACBEF8B7-C625-4AF6-A64F-E5CDC555D772}"/>
    <pc:docChg chg="addSld delSld">
      <pc:chgData name="Stijn Weijermars" userId="2933e1d2-70ff-47b3-ad61-d61e32fda646" providerId="ADAL" clId="{ACBEF8B7-C625-4AF6-A64F-E5CDC555D772}" dt="2023-11-29T08:56:54.485" v="1" actId="47"/>
      <pc:docMkLst>
        <pc:docMk/>
      </pc:docMkLst>
      <pc:sldChg chg="new del">
        <pc:chgData name="Stijn Weijermars" userId="2933e1d2-70ff-47b3-ad61-d61e32fda646" providerId="ADAL" clId="{ACBEF8B7-C625-4AF6-A64F-E5CDC555D772}" dt="2023-11-29T08:56:54.485" v="1" actId="47"/>
        <pc:sldMkLst>
          <pc:docMk/>
          <pc:sldMk cId="140627731"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1E8E-2742-4535-911A-846C11C248F8}" type="datetimeFigureOut">
              <a:rPr lang="nl-NL" smtClean="0"/>
              <a:t>29-11-2023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BA670-563C-46CB-954F-7A21DA06AA2E}" type="slidenum">
              <a:rPr lang="nl-NL" smtClean="0"/>
              <a:t>‹nr.›</a:t>
            </a:fld>
            <a:endParaRPr lang="nl-NL"/>
          </a:p>
        </p:txBody>
      </p:sp>
    </p:spTree>
    <p:extLst>
      <p:ext uri="{BB962C8B-B14F-4D97-AF65-F5344CB8AC3E}">
        <p14:creationId xmlns:p14="http://schemas.microsoft.com/office/powerpoint/2010/main" val="134268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a:t>
            </a:r>
            <a:r>
              <a:rPr lang="nl-NL" baseline="0" dirty="0"/>
              <a:t> kan doordat de boom werkt met afbreekbare verbindingen van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56102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werkt zo min mogelijk met giftige (niet afbreekbarre stoffen) zoals</a:t>
            </a:r>
          </a:p>
          <a:p>
            <a:r>
              <a:rPr lang="nl-NL" dirty="0"/>
              <a:t>ijzer,</a:t>
            </a:r>
            <a:r>
              <a:rPr lang="nl-NL" baseline="0" dirty="0"/>
              <a:t> Cadmium, zink, koper en stoffen zoals</a:t>
            </a:r>
          </a:p>
          <a:p>
            <a:r>
              <a:rPr lang="nl-NL" baseline="0" dirty="0"/>
              <a:t>Chloor, lood, Fluor.</a:t>
            </a:r>
          </a:p>
          <a:p>
            <a:r>
              <a:rPr lang="nl-NL" baseline="0" dirty="0"/>
              <a:t>Deze zijn niet of zeer moeilijk afbreekbaar en vaak giftig</a:t>
            </a:r>
          </a:p>
          <a:p>
            <a:r>
              <a:rPr lang="nl-NL" baseline="0" dirty="0"/>
              <a:t>Wij zouden ook meer BIOBASED en GIFVRIJ moeten doen.</a:t>
            </a:r>
          </a:p>
          <a:p>
            <a:r>
              <a:rPr lang="nl-NL" baseline="0" dirty="0"/>
              <a:t>Nadenken of het achteraf (na gebruik) het product wel afbreekbaar is.</a:t>
            </a:r>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381885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r>
              <a:rPr lang="nl-NL" b="0" i="0" dirty="0">
                <a:solidFill>
                  <a:srgbClr val="34434C"/>
                </a:solidFill>
                <a:effectLst/>
                <a:latin typeface="Tahoma" panose="020B0604030504040204" pitchFamily="34" charset="0"/>
              </a:rPr>
            </a:br>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b="0" i="0" dirty="0">
              <a:solidFill>
                <a:srgbClr val="34434C"/>
              </a:solidFill>
              <a:effectLst/>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16</a:t>
            </a:fld>
            <a:endParaRPr lang="nl-NL"/>
          </a:p>
        </p:txBody>
      </p:sp>
    </p:spTree>
    <p:extLst>
      <p:ext uri="{BB962C8B-B14F-4D97-AF65-F5344CB8AC3E}">
        <p14:creationId xmlns:p14="http://schemas.microsoft.com/office/powerpoint/2010/main" val="204944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De zon schijnt op de akker. Er worden b.v. aardappelen gemaakt. Die aardappelen hebben een </a:t>
            </a:r>
            <a:r>
              <a:rPr lang="nl-NL" b="1" i="0" dirty="0">
                <a:solidFill>
                  <a:srgbClr val="34434C"/>
                </a:solidFill>
                <a:effectLst/>
                <a:latin typeface="Tahoma" panose="020B0604030504040204" pitchFamily="34" charset="0"/>
              </a:rPr>
              <a:t>hele hoge opbrengst en groeien dus heel efficiënt en Bodemverbeteraar</a:t>
            </a:r>
            <a:r>
              <a:rPr lang="nl-NL" b="0" i="0" dirty="0">
                <a:solidFill>
                  <a:srgbClr val="34434C"/>
                </a:solidFill>
                <a:effectLst/>
                <a:latin typeface="Tahoma" panose="020B0604030504040204" pitchFamily="34" charset="0"/>
              </a:rPr>
              <a:t>. De stoffen die daar in zitten kunnen worden omgezet in allerhande stoffen voor de industrie zoals </a:t>
            </a:r>
            <a:r>
              <a:rPr lang="nl-NL" b="0" i="0" dirty="0" err="1">
                <a:solidFill>
                  <a:srgbClr val="34434C"/>
                </a:solidFill>
                <a:effectLst/>
                <a:latin typeface="Tahoma" panose="020B0604030504040204" pitchFamily="34" charset="0"/>
              </a:rPr>
              <a:t>bioplastics</a:t>
            </a:r>
            <a:r>
              <a:rPr lang="nl-NL" b="0" i="0" dirty="0">
                <a:solidFill>
                  <a:srgbClr val="34434C"/>
                </a:solidFill>
                <a:effectLst/>
                <a:latin typeface="Tahoma" panose="020B0604030504040204" pitchFamily="34" charset="0"/>
              </a:rPr>
              <a:t> e.d. Ze bestaan uit bouwstenen die weer teruggegeven kunnen worden aan de natuur.  Een voorwaarde is wel dat er geen giftige stoffen in zitten, anders vervuil je de bodems waar je weer je gewassen op wilt telen. Je hebt dan een bio cyclus opgebouwd die producten produceert op zonne-energie en waarbij de grondstoffen in een kringloop zitten. </a:t>
            </a:r>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17</a:t>
            </a:fld>
            <a:endParaRPr lang="nl-NL"/>
          </a:p>
        </p:txBody>
      </p:sp>
    </p:spTree>
    <p:extLst>
      <p:ext uri="{BB962C8B-B14F-4D97-AF65-F5344CB8AC3E}">
        <p14:creationId xmlns:p14="http://schemas.microsoft.com/office/powerpoint/2010/main" val="100682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18</a:t>
            </a:fld>
            <a:endParaRPr lang="nl-NL"/>
          </a:p>
        </p:txBody>
      </p:sp>
    </p:spTree>
    <p:extLst>
      <p:ext uri="{BB962C8B-B14F-4D97-AF65-F5344CB8AC3E}">
        <p14:creationId xmlns:p14="http://schemas.microsoft.com/office/powerpoint/2010/main" val="401816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34C"/>
                </a:solidFill>
                <a:effectLst/>
                <a:latin typeface="Tahoma" panose="020B0604030504040204" pitchFamily="34" charset="0"/>
              </a:rPr>
              <a:t>Een voorbeeld van de bio cyclus is de kleding van </a:t>
            </a:r>
            <a:r>
              <a:rPr lang="nl-NL" b="0" i="0" dirty="0" err="1">
                <a:solidFill>
                  <a:srgbClr val="34434C"/>
                </a:solidFill>
                <a:effectLst/>
                <a:latin typeface="Tahoma" panose="020B0604030504040204" pitchFamily="34" charset="0"/>
              </a:rPr>
              <a:t>Trigema</a:t>
            </a:r>
            <a:r>
              <a:rPr lang="nl-NL" b="0" i="0" dirty="0">
                <a:solidFill>
                  <a:srgbClr val="34434C"/>
                </a:solidFill>
                <a:effectLst/>
                <a:latin typeface="Tahoma" panose="020B0604030504040204" pitchFamily="34" charset="0"/>
              </a:rPr>
              <a:t>. </a:t>
            </a:r>
            <a:r>
              <a:rPr lang="nl-NL" b="1" i="0" dirty="0">
                <a:solidFill>
                  <a:srgbClr val="34434C"/>
                </a:solidFill>
                <a:effectLst/>
                <a:latin typeface="Tahoma" panose="020B0604030504040204" pitchFamily="34" charset="0"/>
              </a:rPr>
              <a:t>De katoenplanten zijn vrij van giftige stoffen gekweekt</a:t>
            </a:r>
            <a:r>
              <a:rPr lang="nl-NL" b="0" i="0" dirty="0">
                <a:solidFill>
                  <a:srgbClr val="34434C"/>
                </a:solidFill>
                <a:effectLst/>
                <a:latin typeface="Tahoma" panose="020B0604030504040204" pitchFamily="34" charset="0"/>
              </a:rPr>
              <a:t>. Daar wordt kleding van gemaakt die ook gifvrij is. Na gebruik kan de kleding vergist worden (hetgeen aardgas oplevert) of gegooid worden op de composthoop waar het wordt afgebroken. Op de </a:t>
            </a:r>
            <a:r>
              <a:rPr lang="nl-NL" b="0" i="0" dirty="0" err="1">
                <a:solidFill>
                  <a:srgbClr val="34434C"/>
                </a:solidFill>
                <a:effectLst/>
                <a:latin typeface="Tahoma" panose="020B0604030504040204" pitchFamily="34" charset="0"/>
              </a:rPr>
              <a:t>kompost</a:t>
            </a:r>
            <a:r>
              <a:rPr lang="nl-NL" b="0" i="0" dirty="0">
                <a:solidFill>
                  <a:srgbClr val="34434C"/>
                </a:solidFill>
                <a:effectLst/>
                <a:latin typeface="Tahoma" panose="020B0604030504040204" pitchFamily="34" charset="0"/>
              </a:rPr>
              <a:t> kan de katoen weer groeien. Als we de kleding zo maken en er duurzame (</a:t>
            </a:r>
            <a:r>
              <a:rPr lang="nl-NL" b="0" i="0" dirty="0" err="1">
                <a:solidFill>
                  <a:srgbClr val="34434C"/>
                </a:solidFill>
                <a:effectLst/>
                <a:latin typeface="Tahoma" panose="020B0604030504040204" pitchFamily="34" charset="0"/>
              </a:rPr>
              <a:t>zonne</a:t>
            </a:r>
            <a:r>
              <a:rPr lang="nl-NL" b="0" i="0" dirty="0">
                <a:solidFill>
                  <a:srgbClr val="34434C"/>
                </a:solidFill>
                <a:effectLst/>
                <a:latin typeface="Tahoma" panose="020B0604030504040204" pitchFamily="34" charset="0"/>
              </a:rPr>
              <a:t>)energie bij gebruiken, kan het proces als maar doorgaan.</a:t>
            </a:r>
            <a:r>
              <a:rPr lang="nl-NL" b="0" i="1" dirty="0">
                <a:solidFill>
                  <a:srgbClr val="34434C"/>
                </a:solidFill>
                <a:effectLst/>
                <a:latin typeface="Tahoma" panose="020B0604030504040204" pitchFamily="34" charset="0"/>
              </a:rPr>
              <a:t>“ Shopping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clothing</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ever” </a:t>
            </a:r>
            <a:r>
              <a:rPr lang="nl-NL" b="0" i="0" dirty="0">
                <a:solidFill>
                  <a:srgbClr val="34434C"/>
                </a:solidFill>
                <a:effectLst/>
                <a:latin typeface="Tahoma" panose="020B0604030504040204" pitchFamily="34" charset="0"/>
              </a:rPr>
              <a:t>wordt mogelijk in de komende circulaire economie. </a:t>
            </a:r>
            <a:r>
              <a:rPr lang="nl-NL" b="1" i="0" dirty="0">
                <a:solidFill>
                  <a:srgbClr val="34434C"/>
                </a:solidFill>
                <a:effectLst/>
                <a:latin typeface="Tahoma" panose="020B0604030504040204" pitchFamily="34" charset="0"/>
              </a:rPr>
              <a:t>Ook Puma heeft al schoenen die gifvrij zijn en op de composthoop kunnen</a:t>
            </a:r>
            <a:r>
              <a:rPr lang="nl-NL" b="0" i="0" dirty="0">
                <a:solidFill>
                  <a:srgbClr val="34434C"/>
                </a:solidFill>
                <a:effectLst/>
                <a:latin typeface="Tahoma" panose="020B0604030504040204" pitchFamily="34" charset="0"/>
              </a:rPr>
              <a:t>. Na zes maanden is er vrijwel niets meer van over.</a:t>
            </a:r>
          </a:p>
          <a:p>
            <a:pPr algn="l"/>
            <a:endParaRPr lang="nl-NL" b="0" i="0" dirty="0">
              <a:solidFill>
                <a:srgbClr val="34434C"/>
              </a:solidFill>
              <a:effectLst/>
              <a:latin typeface="Tahoma" panose="020B0604030504040204" pitchFamily="34" charset="0"/>
            </a:endParaRPr>
          </a:p>
          <a:p>
            <a:pPr algn="l"/>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dirty="0"/>
          </a:p>
          <a:p>
            <a:r>
              <a:rPr lang="nl-NL" dirty="0"/>
              <a:t>Gifvrije </a:t>
            </a:r>
            <a:r>
              <a:rPr lang="nl-NL" dirty="0" err="1"/>
              <a:t>kantoenproductie</a:t>
            </a:r>
            <a:r>
              <a:rPr lang="nl-NL" dirty="0"/>
              <a:t>.</a:t>
            </a:r>
          </a:p>
          <a:p>
            <a:r>
              <a:rPr lang="nl-NL" dirty="0"/>
              <a:t>Gifvrije</a:t>
            </a:r>
            <a:r>
              <a:rPr lang="nl-NL" baseline="0" dirty="0"/>
              <a:t> / biologische verf</a:t>
            </a:r>
          </a:p>
          <a:p>
            <a:r>
              <a:rPr lang="nl-NL" baseline="0" dirty="0"/>
              <a:t>Na gebruik op de composthoop</a:t>
            </a:r>
          </a:p>
          <a:p>
            <a:r>
              <a:rPr lang="nl-NL" baseline="0" dirty="0"/>
              <a:t>Op de compost kan opnieuw katoenplanten groeien</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19</a:t>
            </a:fld>
            <a:endParaRPr lang="nl-NL"/>
          </a:p>
        </p:txBody>
      </p:sp>
    </p:spTree>
    <p:extLst>
      <p:ext uri="{BB962C8B-B14F-4D97-AF65-F5344CB8AC3E}">
        <p14:creationId xmlns:p14="http://schemas.microsoft.com/office/powerpoint/2010/main" val="398654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20</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Zonneenergie</a:t>
            </a:r>
            <a:r>
              <a:rPr lang="nl-NL" dirty="0"/>
              <a:t>, windenergie, mariene energie, waterkracht, geothermische energie en bio energie</a:t>
            </a:r>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5</a:t>
            </a:fld>
            <a:endParaRPr lang="nl-NL"/>
          </a:p>
        </p:txBody>
      </p:sp>
    </p:spTree>
    <p:extLst>
      <p:ext uri="{BB962C8B-B14F-4D97-AF65-F5344CB8AC3E}">
        <p14:creationId xmlns:p14="http://schemas.microsoft.com/office/powerpoint/2010/main" val="84087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6</a:t>
            </a:fld>
            <a:endParaRPr lang="nl-NL"/>
          </a:p>
        </p:txBody>
      </p:sp>
    </p:spTree>
    <p:extLst>
      <p:ext uri="{BB962C8B-B14F-4D97-AF65-F5344CB8AC3E}">
        <p14:creationId xmlns:p14="http://schemas.microsoft.com/office/powerpoint/2010/main" val="209993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8</a:t>
            </a:fld>
            <a:endParaRPr lang="nl-NL"/>
          </a:p>
        </p:txBody>
      </p:sp>
    </p:spTree>
    <p:extLst>
      <p:ext uri="{BB962C8B-B14F-4D97-AF65-F5344CB8AC3E}">
        <p14:creationId xmlns:p14="http://schemas.microsoft.com/office/powerpoint/2010/main" val="84088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9</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10</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ontstaat geen afvalberg maar alles</a:t>
            </a:r>
            <a:r>
              <a:rPr lang="nl-NL" baseline="0" dirty="0"/>
              <a:t> wordt hergebruikt.</a:t>
            </a:r>
          </a:p>
          <a:p>
            <a:r>
              <a:rPr lang="nl-NL" baseline="0" dirty="0"/>
              <a:t>Stoffen worden opgenomen, gebruikt, afgebroken en hergebruikt.</a:t>
            </a:r>
          </a:p>
          <a:p>
            <a:r>
              <a:rPr lang="nl-NL" baseline="0" dirty="0"/>
              <a:t>Dit is duurzaam en gaat al miljoenenjaar door.</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64293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appelboom ieder</a:t>
            </a:r>
            <a:r>
              <a:rPr lang="nl-NL" baseline="0" dirty="0"/>
              <a:t> jaar opnieuw heerlijke appels produceert?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141888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haalt zijn energie uit zonlicht</a:t>
            </a:r>
          </a:p>
          <a:p>
            <a:r>
              <a:rPr lang="nl-NL" dirty="0"/>
              <a:t>Grondstoffen uit de lucht (co2)</a:t>
            </a:r>
          </a:p>
          <a:p>
            <a:r>
              <a:rPr lang="nl-NL" dirty="0"/>
              <a:t>En regenwater uit de bodem</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13</a:t>
            </a:fld>
            <a:endParaRPr lang="nl-NL"/>
          </a:p>
        </p:txBody>
      </p:sp>
    </p:spTree>
    <p:extLst>
      <p:ext uri="{BB962C8B-B14F-4D97-AF65-F5344CB8AC3E}">
        <p14:creationId xmlns:p14="http://schemas.microsoft.com/office/powerpoint/2010/main" val="149139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5603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5656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5100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8165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6884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020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1998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35829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13412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48792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41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475113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29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29-11-2023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1875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0538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8300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7831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70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47144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57905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0255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29-11-2023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97992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29-11-2023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62113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31721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1021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459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29-11-2023</a:t>
            </a:fld>
            <a:endParaRPr lang="nl-NL"/>
          </a:p>
        </p:txBody>
      </p:sp>
    </p:spTree>
    <p:extLst>
      <p:ext uri="{BB962C8B-B14F-4D97-AF65-F5344CB8AC3E}">
        <p14:creationId xmlns:p14="http://schemas.microsoft.com/office/powerpoint/2010/main" val="353445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51834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1989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1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414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88034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29-11-2023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55824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8.jp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Biologische cyclussen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609601" y="273050"/>
            <a:ext cx="4011084" cy="432803"/>
          </a:xfrm>
        </p:spPr>
        <p:txBody>
          <a:bodyPr/>
          <a:lstStyle/>
          <a:p>
            <a:r>
              <a:rPr lang="nl-NL" sz="2400" dirty="0"/>
              <a:t>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a:xfrm>
            <a:off x="609600" y="1035284"/>
            <a:ext cx="11496282" cy="1097846"/>
          </a:xfrm>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135" y="2512022"/>
            <a:ext cx="10188542" cy="43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natuur werkt circulair</a:t>
            </a:r>
          </a:p>
        </p:txBody>
      </p:sp>
      <p:pic>
        <p:nvPicPr>
          <p:cNvPr id="4" name="Tijdelijke aanduiding voor inhoud 3"/>
          <p:cNvPicPr>
            <a:picLocks noGrp="1" noChangeAspect="1"/>
          </p:cNvPicPr>
          <p:nvPr>
            <p:ph idx="1"/>
          </p:nvPr>
        </p:nvPicPr>
        <p:blipFill>
          <a:blip r:embed="rId3"/>
          <a:stretch>
            <a:fillRect/>
          </a:stretch>
        </p:blipFill>
        <p:spPr>
          <a:xfrm>
            <a:off x="1455808" y="1127688"/>
            <a:ext cx="8752493" cy="5089119"/>
          </a:xfrm>
          <a:prstGeom prst="rect">
            <a:avLst/>
          </a:prstGeom>
        </p:spPr>
      </p:pic>
    </p:spTree>
    <p:extLst>
      <p:ext uri="{BB962C8B-B14F-4D97-AF65-F5344CB8AC3E}">
        <p14:creationId xmlns:p14="http://schemas.microsoft.com/office/powerpoint/2010/main" val="222585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dan……</a:t>
            </a:r>
          </a:p>
        </p:txBody>
      </p:sp>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Stikstofkringloop in ecosysteem : Processen | Seizoenen, Ecosysteem, Gratis  download">
            <a:extLst>
              <a:ext uri="{FF2B5EF4-FFF2-40B4-BE49-F238E27FC236}">
                <a16:creationId xmlns:a16="http://schemas.microsoft.com/office/drawing/2014/main" id="{F3ED5429-57F0-475C-9FBC-8ABBCD7404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533" y="452975"/>
            <a:ext cx="5924148" cy="595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2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340768"/>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599570" y="5932391"/>
            <a:ext cx="1076910" cy="925609"/>
          </a:xfrm>
          <a:prstGeom prst="rect">
            <a:avLst/>
          </a:prstGeom>
        </p:spPr>
      </p:pic>
      <p:cxnSp>
        <p:nvCxnSpPr>
          <p:cNvPr id="10" name="Rechte verbindingslijn met pijl 9"/>
          <p:cNvCxnSpPr/>
          <p:nvPr/>
        </p:nvCxnSpPr>
        <p:spPr>
          <a:xfrm>
            <a:off x="8616280" y="4941168"/>
            <a:ext cx="0" cy="100811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5591944" y="5019905"/>
            <a:ext cx="0" cy="92937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flipV="1">
            <a:off x="6024356" y="5889661"/>
            <a:ext cx="2016224" cy="1"/>
          </a:xfrm>
          <a:prstGeom prst="straightConnector1">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4660" y="1412776"/>
            <a:ext cx="6284611" cy="4742917"/>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11" y="980728"/>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836946" y="1790173"/>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8760296" y="5091131"/>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Tekstvak 17">
            <a:extLst>
              <a:ext uri="{FF2B5EF4-FFF2-40B4-BE49-F238E27FC236}">
                <a16:creationId xmlns:a16="http://schemas.microsoft.com/office/drawing/2014/main" id="{11691DD5-AD56-4CEF-9FAC-6CFAA8B84BAB}"/>
              </a:ext>
            </a:extLst>
          </p:cNvPr>
          <p:cNvSpPr txBox="1"/>
          <p:nvPr/>
        </p:nvSpPr>
        <p:spPr>
          <a:xfrm>
            <a:off x="1185144" y="3055842"/>
            <a:ext cx="2288090" cy="1754326"/>
          </a:xfrm>
          <a:prstGeom prst="rect">
            <a:avLst/>
          </a:prstGeom>
          <a:noFill/>
        </p:spPr>
        <p:txBody>
          <a:bodyPr wrap="square">
            <a:spAutoFit/>
          </a:bodyPr>
          <a:lstStyle/>
          <a:p>
            <a:pPr lvl="1"/>
            <a:r>
              <a:rPr lang="nl-NL" sz="1800" dirty="0"/>
              <a:t>C = koolstof</a:t>
            </a:r>
          </a:p>
          <a:p>
            <a:pPr lvl="1"/>
            <a:r>
              <a:rPr lang="nl-NL" dirty="0"/>
              <a:t>H = waterstof</a:t>
            </a:r>
          </a:p>
          <a:p>
            <a:pPr lvl="1"/>
            <a:r>
              <a:rPr lang="nl-NL" dirty="0"/>
              <a:t>O = zuurstof</a:t>
            </a:r>
          </a:p>
          <a:p>
            <a:pPr lvl="1"/>
            <a:r>
              <a:rPr lang="nl-NL" sz="1800" dirty="0"/>
              <a:t>P = fosfor</a:t>
            </a:r>
          </a:p>
          <a:p>
            <a:pPr lvl="1"/>
            <a:r>
              <a:rPr lang="nl-NL" sz="1800" dirty="0"/>
              <a:t>N = stikstof</a:t>
            </a:r>
          </a:p>
          <a:p>
            <a:pPr lvl="1"/>
            <a:r>
              <a:rPr lang="nl-NL" dirty="0"/>
              <a:t>S = zwavel</a:t>
            </a:r>
            <a:endParaRPr lang="nl-NL" sz="1800" dirty="0"/>
          </a:p>
        </p:txBody>
      </p:sp>
    </p:spTree>
    <p:extLst>
      <p:ext uri="{BB962C8B-B14F-4D97-AF65-F5344CB8AC3E}">
        <p14:creationId xmlns:p14="http://schemas.microsoft.com/office/powerpoint/2010/main" val="28255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602260"/>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639440" y="5921155"/>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Stroomdiagram: Verbindingslijn 17"/>
          <p:cNvSpPr/>
          <p:nvPr/>
        </p:nvSpPr>
        <p:spPr>
          <a:xfrm>
            <a:off x="11292360"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Pb</a:t>
            </a:r>
          </a:p>
        </p:txBody>
      </p:sp>
      <p:sp>
        <p:nvSpPr>
          <p:cNvPr id="19" name="Stroomdiagram: Verbindingslijn 18"/>
          <p:cNvSpPr/>
          <p:nvPr/>
        </p:nvSpPr>
        <p:spPr>
          <a:xfrm>
            <a:off x="10718043"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Cu</a:t>
            </a:r>
          </a:p>
        </p:txBody>
      </p:sp>
      <p:sp>
        <p:nvSpPr>
          <p:cNvPr id="20" name="Stroomdiagram: Verbindingslijn 19"/>
          <p:cNvSpPr/>
          <p:nvPr/>
        </p:nvSpPr>
        <p:spPr>
          <a:xfrm>
            <a:off x="10143726" y="6021286"/>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a:t>
            </a:r>
          </a:p>
        </p:txBody>
      </p:sp>
      <p:sp>
        <p:nvSpPr>
          <p:cNvPr id="21" name="Stroomdiagram: Verbindingslijn 20"/>
          <p:cNvSpPr/>
          <p:nvPr/>
        </p:nvSpPr>
        <p:spPr>
          <a:xfrm>
            <a:off x="9559869"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Al</a:t>
            </a:r>
          </a:p>
        </p:txBody>
      </p:sp>
      <p:sp>
        <p:nvSpPr>
          <p:cNvPr id="22" name="Stroomdiagram: Verbindingslijn 21"/>
          <p:cNvSpPr/>
          <p:nvPr/>
        </p:nvSpPr>
        <p:spPr>
          <a:xfrm>
            <a:off x="8995092"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Fe</a:t>
            </a:r>
          </a:p>
        </p:txBody>
      </p:sp>
      <p:pic>
        <p:nvPicPr>
          <p:cNvPr id="9" name="Afbeelding 8"/>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82910" y="5744105"/>
            <a:ext cx="3305778" cy="914400"/>
          </a:xfrm>
          <a:prstGeom prst="rect">
            <a:avLst/>
          </a:prstGeom>
        </p:spPr>
      </p:pic>
    </p:spTree>
    <p:extLst>
      <p:ext uri="{BB962C8B-B14F-4D97-AF65-F5344CB8AC3E}">
        <p14:creationId xmlns:p14="http://schemas.microsoft.com/office/powerpoint/2010/main" val="25831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Bio-Cyclus in de economie</a:t>
            </a:r>
          </a:p>
        </p:txBody>
      </p:sp>
      <p:pic>
        <p:nvPicPr>
          <p:cNvPr id="2050" name="Picture 2" descr="biocyclus2">
            <a:extLst>
              <a:ext uri="{FF2B5EF4-FFF2-40B4-BE49-F238E27FC236}">
                <a16:creationId xmlns:a16="http://schemas.microsoft.com/office/drawing/2014/main" id="{A0B49D79-8ED1-4B6B-A2C9-4E0491B2D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9579" y="2511991"/>
            <a:ext cx="4800426" cy="36003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5FE9F8BC-AC8E-437D-9650-FB4FC8BAC58E}"/>
              </a:ext>
            </a:extLst>
          </p:cNvPr>
          <p:cNvGrpSpPr/>
          <p:nvPr/>
        </p:nvGrpSpPr>
        <p:grpSpPr>
          <a:xfrm>
            <a:off x="4595907" y="1448877"/>
            <a:ext cx="2508222" cy="2159281"/>
            <a:chOff x="6413478" y="981909"/>
            <a:chExt cx="5359096" cy="5359096"/>
          </a:xfrm>
        </p:grpSpPr>
        <p:pic>
          <p:nvPicPr>
            <p:cNvPr id="17" name="Afbeelding 16">
              <a:extLst>
                <a:ext uri="{FF2B5EF4-FFF2-40B4-BE49-F238E27FC236}">
                  <a16:creationId xmlns:a16="http://schemas.microsoft.com/office/drawing/2014/main" id="{2B009EF0-7388-4202-AC60-D0DCBA77A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478" y="981909"/>
              <a:ext cx="5359096" cy="5359096"/>
            </a:xfrm>
            <a:prstGeom prst="rect">
              <a:avLst/>
            </a:prstGeom>
          </p:spPr>
        </p:pic>
        <p:pic>
          <p:nvPicPr>
            <p:cNvPr id="18" name="Afbeelding 17">
              <a:extLst>
                <a:ext uri="{FF2B5EF4-FFF2-40B4-BE49-F238E27FC236}">
                  <a16:creationId xmlns:a16="http://schemas.microsoft.com/office/drawing/2014/main" id="{7766F64A-4A9B-467D-B56F-3D205A30F0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2697" y="2041692"/>
              <a:ext cx="4248472" cy="3157497"/>
            </a:xfrm>
            <a:prstGeom prst="rect">
              <a:avLst/>
            </a:prstGeom>
          </p:spPr>
        </p:pic>
      </p:grpSp>
      <p:pic>
        <p:nvPicPr>
          <p:cNvPr id="19" name="Picture 2" descr="trigema">
            <a:extLst>
              <a:ext uri="{FF2B5EF4-FFF2-40B4-BE49-F238E27FC236}">
                <a16:creationId xmlns:a16="http://schemas.microsoft.com/office/drawing/2014/main" id="{0113D213-2216-412D-89BE-45CDDDEF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1801" y="2748136"/>
            <a:ext cx="4170706" cy="312803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F37AB3D-4BFC-46AA-84DC-431E224E1D93}"/>
              </a:ext>
            </a:extLst>
          </p:cNvPr>
          <p:cNvSpPr txBox="1"/>
          <p:nvPr/>
        </p:nvSpPr>
        <p:spPr>
          <a:xfrm>
            <a:off x="789579" y="1844094"/>
            <a:ext cx="2321655" cy="369332"/>
          </a:xfrm>
          <a:prstGeom prst="rect">
            <a:avLst/>
          </a:prstGeom>
          <a:noFill/>
        </p:spPr>
        <p:txBody>
          <a:bodyPr wrap="square">
            <a:spAutoFit/>
          </a:bodyPr>
          <a:lstStyle/>
          <a:p>
            <a:pPr lvl="1"/>
            <a:r>
              <a:rPr lang="nl-NL" b="1" dirty="0"/>
              <a:t>Aardappels </a:t>
            </a:r>
          </a:p>
        </p:txBody>
      </p:sp>
      <p:sp>
        <p:nvSpPr>
          <p:cNvPr id="20" name="Tekstvak 19">
            <a:extLst>
              <a:ext uri="{FF2B5EF4-FFF2-40B4-BE49-F238E27FC236}">
                <a16:creationId xmlns:a16="http://schemas.microsoft.com/office/drawing/2014/main" id="{3EDBCEFA-12C4-44A6-B4EA-6DB1046E5804}"/>
              </a:ext>
            </a:extLst>
          </p:cNvPr>
          <p:cNvSpPr txBox="1"/>
          <p:nvPr/>
        </p:nvSpPr>
        <p:spPr>
          <a:xfrm>
            <a:off x="7464152" y="1835532"/>
            <a:ext cx="2321655" cy="369332"/>
          </a:xfrm>
          <a:prstGeom prst="rect">
            <a:avLst/>
          </a:prstGeom>
          <a:noFill/>
        </p:spPr>
        <p:txBody>
          <a:bodyPr wrap="square">
            <a:spAutoFit/>
          </a:bodyPr>
          <a:lstStyle/>
          <a:p>
            <a:pPr lvl="1"/>
            <a:r>
              <a:rPr lang="nl-NL" b="1" dirty="0"/>
              <a:t>Katoen </a:t>
            </a:r>
          </a:p>
        </p:txBody>
      </p:sp>
    </p:spTree>
    <p:extLst>
      <p:ext uri="{BB962C8B-B14F-4D97-AF65-F5344CB8AC3E}">
        <p14:creationId xmlns:p14="http://schemas.microsoft.com/office/powerpoint/2010/main" val="40540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9FD0C-6739-44B1-A9E8-AD0D242BEC5A}"/>
              </a:ext>
            </a:extLst>
          </p:cNvPr>
          <p:cNvSpPr>
            <a:spLocks noGrp="1"/>
          </p:cNvSpPr>
          <p:nvPr>
            <p:ph type="title"/>
          </p:nvPr>
        </p:nvSpPr>
        <p:spPr/>
        <p:txBody>
          <a:bodyPr/>
          <a:lstStyle/>
          <a:p>
            <a:r>
              <a:rPr lang="nl-NL" dirty="0"/>
              <a:t>Voorbeeld aardappels</a:t>
            </a:r>
          </a:p>
        </p:txBody>
      </p:sp>
      <p:pic>
        <p:nvPicPr>
          <p:cNvPr id="4" name="Picture 2" descr="biocyclus2">
            <a:extLst>
              <a:ext uri="{FF2B5EF4-FFF2-40B4-BE49-F238E27FC236}">
                <a16:creationId xmlns:a16="http://schemas.microsoft.com/office/drawing/2014/main" id="{66E02C29-A860-4F8F-A038-5A8AAFA94D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0428" y="877064"/>
            <a:ext cx="7848600" cy="588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8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5A1B851-5308-4CE3-BC90-ECD9C1A8B8CB}"/>
              </a:ext>
            </a:extLst>
          </p:cNvPr>
          <p:cNvSpPr>
            <a:spLocks noGrp="1"/>
          </p:cNvSpPr>
          <p:nvPr>
            <p:ph type="subTitle" idx="1"/>
          </p:nvPr>
        </p:nvSpPr>
        <p:spPr/>
        <p:txBody>
          <a:bodyPr/>
          <a:lstStyle/>
          <a:p>
            <a:r>
              <a:rPr lang="nl-NL" dirty="0"/>
              <a:t>Het oogsten en transporteren gebeurd over het algemeen alleen maar met machines die niet werken op hernieuwbare brandstof.</a:t>
            </a:r>
          </a:p>
        </p:txBody>
      </p:sp>
      <p:sp>
        <p:nvSpPr>
          <p:cNvPr id="4" name="Titel 3">
            <a:extLst>
              <a:ext uri="{FF2B5EF4-FFF2-40B4-BE49-F238E27FC236}">
                <a16:creationId xmlns:a16="http://schemas.microsoft.com/office/drawing/2014/main" id="{B3224423-5563-4060-96B8-5EF921287186}"/>
              </a:ext>
            </a:extLst>
          </p:cNvPr>
          <p:cNvSpPr>
            <a:spLocks noGrp="1"/>
          </p:cNvSpPr>
          <p:nvPr>
            <p:ph type="ctrTitle"/>
          </p:nvPr>
        </p:nvSpPr>
        <p:spPr/>
        <p:txBody>
          <a:bodyPr/>
          <a:lstStyle/>
          <a:p>
            <a:r>
              <a:rPr lang="nl-NL" dirty="0"/>
              <a:t>Wat is de uitdaging bij het oogsten van aardappels? </a:t>
            </a:r>
          </a:p>
        </p:txBody>
      </p:sp>
    </p:spTree>
    <p:extLst>
      <p:ext uri="{BB962C8B-B14F-4D97-AF65-F5344CB8AC3E}">
        <p14:creationId xmlns:p14="http://schemas.microsoft.com/office/powerpoint/2010/main" val="230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a:t>
            </a:r>
            <a:r>
              <a:rPr lang="nl-NL" dirty="0" err="1"/>
              <a:t>Trigema</a:t>
            </a:r>
            <a:endParaRPr lang="nl-NL" dirty="0"/>
          </a:p>
        </p:txBody>
      </p:sp>
      <p:pic>
        <p:nvPicPr>
          <p:cNvPr id="4" name="Afbeelding 3">
            <a:extLst>
              <a:ext uri="{FF2B5EF4-FFF2-40B4-BE49-F238E27FC236}">
                <a16:creationId xmlns:a16="http://schemas.microsoft.com/office/drawing/2014/main" id="{36BC64F5-90D6-6835-2228-69B1819BEAD8}"/>
              </a:ext>
            </a:extLst>
          </p:cNvPr>
          <p:cNvPicPr>
            <a:picLocks noChangeAspect="1"/>
          </p:cNvPicPr>
          <p:nvPr/>
        </p:nvPicPr>
        <p:blipFill>
          <a:blip r:embed="rId3"/>
          <a:stretch>
            <a:fillRect/>
          </a:stretch>
        </p:blipFill>
        <p:spPr>
          <a:xfrm>
            <a:off x="2809875" y="4162424"/>
            <a:ext cx="6535868" cy="2052851"/>
          </a:xfrm>
          <a:prstGeom prst="rect">
            <a:avLst/>
          </a:prstGeom>
        </p:spPr>
      </p:pic>
      <p:pic>
        <p:nvPicPr>
          <p:cNvPr id="7" name="Tijdelijke aanduiding voor inhoud 6">
            <a:extLst>
              <a:ext uri="{FF2B5EF4-FFF2-40B4-BE49-F238E27FC236}">
                <a16:creationId xmlns:a16="http://schemas.microsoft.com/office/drawing/2014/main" id="{E966C5A4-F092-D9CB-B6F9-1D8A7795E22E}"/>
              </a:ext>
            </a:extLst>
          </p:cNvPr>
          <p:cNvPicPr>
            <a:picLocks noGrp="1" noChangeAspect="1"/>
          </p:cNvPicPr>
          <p:nvPr>
            <p:ph idx="1"/>
          </p:nvPr>
        </p:nvPicPr>
        <p:blipFill>
          <a:blip r:embed="rId4"/>
          <a:stretch>
            <a:fillRect/>
          </a:stretch>
        </p:blipFill>
        <p:spPr>
          <a:xfrm>
            <a:off x="371476" y="964968"/>
            <a:ext cx="3819525" cy="3155571"/>
          </a:xfrm>
        </p:spPr>
      </p:pic>
    </p:spTree>
    <p:extLst>
      <p:ext uri="{BB962C8B-B14F-4D97-AF65-F5344CB8AC3E}">
        <p14:creationId xmlns:p14="http://schemas.microsoft.com/office/powerpoint/2010/main" val="64015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2231081735"/>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1" dirty="0"/>
                        <a:t>3</a:t>
                      </a:r>
                    </a:p>
                  </a:txBody>
                  <a:tcPr/>
                </a:tc>
                <a:tc>
                  <a:txBody>
                    <a:bodyPr/>
                    <a:lstStyle/>
                    <a:p>
                      <a:r>
                        <a:rPr lang="nl-NL" b="1" dirty="0"/>
                        <a:t>Biologische cyclus</a:t>
                      </a:r>
                    </a:p>
                  </a:txBody>
                  <a:tcPr/>
                </a:tc>
                <a:tc>
                  <a:txBody>
                    <a:bodyPr/>
                    <a:lstStyle/>
                    <a:p>
                      <a:r>
                        <a:rPr lang="nl-NL" b="1"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bio-cyclussen</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628800"/>
            <a:ext cx="6072554" cy="4956149"/>
          </a:xfrm>
        </p:spPr>
        <p:txBody>
          <a:bodyPr>
            <a:noAutofit/>
          </a:bodyPr>
          <a:lstStyle/>
          <a:p>
            <a:r>
              <a:rPr lang="nl-NL" sz="1800" b="1" dirty="0"/>
              <a:t>Experts</a:t>
            </a:r>
          </a:p>
          <a:p>
            <a:r>
              <a:rPr lang="nl-NL" sz="1800" b="1" dirty="0">
                <a:latin typeface="+mn-lt"/>
                <a:cs typeface="+mn-cs"/>
              </a:rPr>
              <a:t>Hoe: </a:t>
            </a:r>
            <a:r>
              <a:rPr lang="nl-NL" sz="1800" dirty="0">
                <a:latin typeface="+mn-lt"/>
                <a:cs typeface="+mn-cs"/>
              </a:rPr>
              <a:t>In duo’s</a:t>
            </a:r>
            <a:br>
              <a:rPr lang="nl-NL" sz="1800" dirty="0">
                <a:latin typeface="+mn-lt"/>
                <a:cs typeface="+mn-cs"/>
              </a:rPr>
            </a:br>
            <a:r>
              <a:rPr lang="nl-NL" sz="1800" b="1" dirty="0">
                <a:latin typeface="+mn-lt"/>
                <a:cs typeface="+mn-cs"/>
              </a:rPr>
              <a:t>Hulp: </a:t>
            </a:r>
            <a:r>
              <a:rPr lang="nl-NL" sz="1800" dirty="0">
                <a:latin typeface="+mn-lt"/>
                <a:cs typeface="+mn-cs"/>
              </a:rPr>
              <a:t>internet, kennis uit je omgeving</a:t>
            </a:r>
            <a:br>
              <a:rPr lang="nl-NL" sz="1800" dirty="0">
                <a:latin typeface="+mn-lt"/>
                <a:cs typeface="+mn-cs"/>
              </a:rPr>
            </a:br>
            <a:r>
              <a:rPr lang="nl-NL" sz="1800" b="1" dirty="0">
                <a:latin typeface="+mn-lt"/>
                <a:cs typeface="+mn-cs"/>
              </a:rPr>
              <a:t>Uitkomst: </a:t>
            </a:r>
            <a:r>
              <a:rPr lang="nl-NL" sz="1800" dirty="0">
                <a:latin typeface="+mn-lt"/>
                <a:cs typeface="+mn-cs"/>
              </a:rPr>
              <a:t>Producten die gifvrij gemaakt zijn.</a:t>
            </a:r>
            <a:br>
              <a:rPr lang="nl-NL" sz="1800" dirty="0">
                <a:latin typeface="+mn-lt"/>
                <a:cs typeface="+mn-cs"/>
              </a:rPr>
            </a:br>
            <a:r>
              <a:rPr lang="nl-NL" sz="1800" b="1" dirty="0">
                <a:latin typeface="+mn-lt"/>
                <a:cs typeface="+mn-cs"/>
              </a:rPr>
              <a:t>Tijd: </a:t>
            </a:r>
            <a:r>
              <a:rPr lang="nl-NL" sz="1800" dirty="0">
                <a:latin typeface="+mn-lt"/>
                <a:cs typeface="+mn-cs"/>
              </a:rPr>
              <a:t>20 minuten en 1 minuten pitchen.</a:t>
            </a:r>
            <a:br>
              <a:rPr lang="nl-NL" sz="1800" dirty="0">
                <a:latin typeface="+mn-lt"/>
                <a:cs typeface="+mn-cs"/>
              </a:rPr>
            </a:br>
            <a:r>
              <a:rPr lang="nl-NL" sz="1800" b="1" dirty="0">
                <a:latin typeface="+mn-lt"/>
                <a:cs typeface="+mn-cs"/>
              </a:rPr>
              <a:t>Wat: </a:t>
            </a:r>
            <a:r>
              <a:rPr lang="nl-NL" sz="1800" dirty="0">
                <a:latin typeface="+mn-lt"/>
                <a:cs typeface="+mn-cs"/>
              </a:rPr>
              <a:t>Zoek op internet naar producten die volledig gifvrij en biologisch zijn geproduceerd zodat ze gecomposteerd of vergist kunnen worden.</a:t>
            </a:r>
          </a:p>
          <a:p>
            <a:pPr>
              <a:lnSpc>
                <a:spcPct val="107000"/>
              </a:lnSpc>
              <a:spcAft>
                <a:spcPts val="800"/>
              </a:spcAft>
            </a:pPr>
            <a:r>
              <a:rPr lang="nl-NL" sz="1800" dirty="0">
                <a:latin typeface="+mn-lt"/>
                <a:cs typeface="+mn-cs"/>
              </a:rPr>
              <a:t>Wat is de missie van het bedrijf?</a:t>
            </a:r>
            <a:br>
              <a:rPr lang="nl-NL" sz="1800" dirty="0">
                <a:latin typeface="+mn-lt"/>
                <a:cs typeface="+mn-cs"/>
              </a:rPr>
            </a:br>
            <a:r>
              <a:rPr lang="nl-NL" sz="1800" dirty="0">
                <a:latin typeface="+mn-lt"/>
                <a:cs typeface="+mn-cs"/>
              </a:rPr>
              <a:t>Wat maakt het bedrijf zo circulair</a:t>
            </a:r>
            <a:br>
              <a:rPr lang="nl-NL" sz="1800" dirty="0">
                <a:latin typeface="+mn-lt"/>
                <a:cs typeface="+mn-cs"/>
              </a:rPr>
            </a:br>
            <a:r>
              <a:rPr lang="nl-NL" sz="1800" dirty="0">
                <a:latin typeface="+mn-lt"/>
                <a:cs typeface="+mn-cs"/>
              </a:rPr>
              <a:t>Wat maakt het proces circulair?</a:t>
            </a:r>
            <a:br>
              <a:rPr lang="nl-NL" sz="1800" dirty="0">
                <a:latin typeface="+mn-lt"/>
                <a:cs typeface="+mn-cs"/>
              </a:rPr>
            </a:br>
            <a:r>
              <a:rPr lang="nl-NL" sz="1800" dirty="0">
                <a:latin typeface="+mn-lt"/>
                <a:cs typeface="+mn-cs"/>
              </a:rPr>
              <a:t>Waar kan je het product kopen?</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7" name="Afbeelding 6">
            <a:extLst>
              <a:ext uri="{FF2B5EF4-FFF2-40B4-BE49-F238E27FC236}">
                <a16:creationId xmlns:a16="http://schemas.microsoft.com/office/drawing/2014/main" id="{E58799BF-BE4D-4024-B2F1-C51D7D7A377A}"/>
              </a:ext>
            </a:extLst>
          </p:cNvPr>
          <p:cNvPicPr>
            <a:picLocks noChangeAspect="1"/>
          </p:cNvPicPr>
          <p:nvPr/>
        </p:nvPicPr>
        <p:blipFill rotWithShape="1">
          <a:blip r:embed="rId3"/>
          <a:srcRect l="10328" t="23444" r="65697" b="5737"/>
          <a:stretch/>
        </p:blipFill>
        <p:spPr>
          <a:xfrm>
            <a:off x="6969642" y="1154242"/>
            <a:ext cx="4886998" cy="4059967"/>
          </a:xfrm>
          <a:prstGeom prst="rect">
            <a:avLst/>
          </a:prstGeom>
        </p:spPr>
      </p:pic>
    </p:spTree>
    <p:extLst>
      <p:ext uri="{BB962C8B-B14F-4D97-AF65-F5344CB8AC3E}">
        <p14:creationId xmlns:p14="http://schemas.microsoft.com/office/powerpoint/2010/main" val="3030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kan vier biologische cycli uit de natuur.</a:t>
            </a:r>
          </a:p>
          <a:p>
            <a:pPr>
              <a:buFont typeface="Wingdings" panose="05000000000000000000" pitchFamily="2" charset="2"/>
              <a:buChar char="ü"/>
            </a:pPr>
            <a:r>
              <a:rPr lang="nl-NL" dirty="0"/>
              <a:t>Je kan uitleggen waarom het van belang is gifvrije producten te produceren</a:t>
            </a:r>
            <a:endParaRPr lang="nl-NL" sz="1800" dirty="0"/>
          </a:p>
          <a:p>
            <a:pPr>
              <a:buFont typeface="Wingdings" panose="05000000000000000000" pitchFamily="2" charset="2"/>
              <a:buChar char="ü"/>
            </a:pPr>
            <a:r>
              <a:rPr lang="nl-NL" sz="1800" dirty="0"/>
              <a:t>Je kan twee voorbeelden van biologische cyclussen uit de economie</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9152697C-E403-487B-94B5-0E22C3BB2D72}"/>
              </a:ext>
            </a:extLst>
          </p:cNvPr>
          <p:cNvSpPr>
            <a:spLocks noGrp="1"/>
          </p:cNvSpPr>
          <p:nvPr>
            <p:ph type="body" sz="quarter" idx="16"/>
          </p:nvPr>
        </p:nvSpPr>
        <p:spPr>
          <a:xfrm>
            <a:off x="371475" y="5722937"/>
            <a:ext cx="5645148" cy="406401"/>
          </a:xfrm>
        </p:spPr>
        <p:txBody>
          <a:bodyPr/>
          <a:lstStyle/>
          <a:p>
            <a:endParaRPr lang="en-US"/>
          </a:p>
        </p:txBody>
      </p:sp>
      <p:pic>
        <p:nvPicPr>
          <p:cNvPr id="11" name="Picture 2">
            <a:extLst>
              <a:ext uri="{FF2B5EF4-FFF2-40B4-BE49-F238E27FC236}">
                <a16:creationId xmlns:a16="http://schemas.microsoft.com/office/drawing/2014/main" id="{3898001C-5B0E-487B-8AD1-52932F8B610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371475" y="1074748"/>
            <a:ext cx="4505745" cy="2354252"/>
          </a:xfrm>
          <a:prstGeom prst="rect">
            <a:avLst/>
          </a:prstGeom>
          <a:noFill/>
        </p:spPr>
      </p:pic>
      <p:sp>
        <p:nvSpPr>
          <p:cNvPr id="4" name="Tijdelijke aanduiding voor tekst 3">
            <a:extLst>
              <a:ext uri="{FF2B5EF4-FFF2-40B4-BE49-F238E27FC236}">
                <a16:creationId xmlns:a16="http://schemas.microsoft.com/office/drawing/2014/main" id="{91FE07F5-4FDF-4526-8EAB-F1AAF340E4D9}"/>
              </a:ext>
            </a:extLst>
          </p:cNvPr>
          <p:cNvSpPr>
            <a:spLocks noGrp="1"/>
          </p:cNvSpPr>
          <p:nvPr>
            <p:ph type="body" sz="quarter" idx="13"/>
          </p:nvPr>
        </p:nvSpPr>
        <p:spPr>
          <a:xfrm>
            <a:off x="6175376" y="1700212"/>
            <a:ext cx="4823846" cy="4429125"/>
          </a:xfrm>
        </p:spPr>
        <p:txBody>
          <a:bodyPr>
            <a:normAutofit/>
          </a:bodyPr>
          <a:lstStyle/>
          <a:p>
            <a:pPr>
              <a:spcAft>
                <a:spcPts val="600"/>
              </a:spcAft>
            </a:pPr>
            <a:r>
              <a:rPr lang="nl-NL"/>
              <a:t>Je weet welke drie uitgangspunten de circulaire economie heeft.</a:t>
            </a:r>
          </a:p>
          <a:p>
            <a:pPr>
              <a:spcAft>
                <a:spcPts val="600"/>
              </a:spcAft>
            </a:pPr>
            <a:r>
              <a:rPr lang="nl-NL"/>
              <a:t>Aan het einde van de les begrijp je wat het verschil is tussen </a:t>
            </a:r>
            <a:r>
              <a:rPr lang="nl-NL" err="1"/>
              <a:t>eco</a:t>
            </a:r>
            <a:r>
              <a:rPr lang="nl-NL"/>
              <a:t>-effectief en </a:t>
            </a:r>
            <a:r>
              <a:rPr lang="nl-NL" err="1"/>
              <a:t>eco</a:t>
            </a:r>
            <a:r>
              <a:rPr lang="nl-NL"/>
              <a:t>-efficiënt</a:t>
            </a:r>
          </a:p>
          <a:p>
            <a:pPr>
              <a:spcAft>
                <a:spcPts val="600"/>
              </a:spcAft>
            </a:pPr>
            <a:r>
              <a:rPr lang="nl-NL"/>
              <a:t>Aan het einde van de les kan je voorbeelden benoemen van </a:t>
            </a:r>
            <a:r>
              <a:rPr lang="nl-NL" err="1"/>
              <a:t>eco</a:t>
            </a:r>
            <a:r>
              <a:rPr lang="nl-NL"/>
              <a:t>-effectief</a:t>
            </a:r>
          </a:p>
          <a:p>
            <a:pPr>
              <a:spcAft>
                <a:spcPts val="600"/>
              </a:spcAft>
            </a:pPr>
            <a:r>
              <a:rPr lang="nl-NL"/>
              <a:t>Aan het einde van de les kan je voorbeelden benoemen van </a:t>
            </a:r>
            <a:r>
              <a:rPr lang="nl-NL" err="1"/>
              <a:t>eco</a:t>
            </a:r>
            <a:r>
              <a:rPr lang="nl-NL"/>
              <a:t>-efficiënt</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0691B252-BCC0-43FC-8824-29A783E366B6}"/>
              </a:ext>
            </a:extLst>
          </p:cNvPr>
          <p:cNvSpPr>
            <a:spLocks noGrp="1"/>
          </p:cNvSpPr>
          <p:nvPr>
            <p:ph type="subTitle" idx="1"/>
          </p:nvPr>
        </p:nvSpPr>
        <p:spPr/>
        <p:txBody>
          <a:bodyPr/>
          <a:lstStyle/>
          <a:p>
            <a:pPr marL="457200" indent="-457200">
              <a:buFontTx/>
              <a:buChar char="-"/>
            </a:pPr>
            <a:r>
              <a:rPr lang="nl-NL" dirty="0"/>
              <a:t>Gesloten kringlopen</a:t>
            </a:r>
          </a:p>
          <a:p>
            <a:pPr marL="457200" indent="-457200">
              <a:buFontTx/>
              <a:buChar char="-"/>
            </a:pPr>
            <a:r>
              <a:rPr lang="nl-NL" dirty="0"/>
              <a:t>Hernieuwbare energie</a:t>
            </a:r>
          </a:p>
          <a:p>
            <a:pPr marL="457200" indent="-457200">
              <a:buFontTx/>
              <a:buChar char="-"/>
            </a:pPr>
            <a:r>
              <a:rPr lang="nl-NL" dirty="0"/>
              <a:t>Systeemdenken</a:t>
            </a:r>
          </a:p>
        </p:txBody>
      </p:sp>
      <p:sp>
        <p:nvSpPr>
          <p:cNvPr id="6" name="Titel 5">
            <a:extLst>
              <a:ext uri="{FF2B5EF4-FFF2-40B4-BE49-F238E27FC236}">
                <a16:creationId xmlns:a16="http://schemas.microsoft.com/office/drawing/2014/main" id="{3B5BCDF5-E234-461F-ADAB-91B9EC2F7223}"/>
              </a:ext>
            </a:extLst>
          </p:cNvPr>
          <p:cNvSpPr>
            <a:spLocks noGrp="1"/>
          </p:cNvSpPr>
          <p:nvPr>
            <p:ph type="ctrTitle"/>
          </p:nvPr>
        </p:nvSpPr>
        <p:spPr>
          <a:xfrm>
            <a:off x="371475" y="296862"/>
            <a:ext cx="8690882" cy="2088000"/>
          </a:xfrm>
        </p:spPr>
        <p:txBody>
          <a:bodyPr/>
          <a:lstStyle/>
          <a:p>
            <a:r>
              <a:rPr lang="nl-NL" dirty="0"/>
              <a:t>Wat zijn de drie uitgangspunten van de circulaire economie? </a:t>
            </a:r>
          </a:p>
        </p:txBody>
      </p:sp>
    </p:spTree>
    <p:extLst>
      <p:ext uri="{BB962C8B-B14F-4D97-AF65-F5344CB8AC3E}">
        <p14:creationId xmlns:p14="http://schemas.microsoft.com/office/powerpoint/2010/main" val="34583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ED3A14C-9E58-4CD5-8B82-BE56ABB8F7BD}"/>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6C21EAE9-06EE-480F-8087-1B5E6799C37C}"/>
              </a:ext>
            </a:extLst>
          </p:cNvPr>
          <p:cNvSpPr>
            <a:spLocks noGrp="1"/>
          </p:cNvSpPr>
          <p:nvPr>
            <p:ph type="ctrTitle"/>
          </p:nvPr>
        </p:nvSpPr>
        <p:spPr/>
        <p:txBody>
          <a:bodyPr/>
          <a:lstStyle/>
          <a:p>
            <a:r>
              <a:rPr lang="nl-NL" dirty="0"/>
              <a:t>Welke vormen van hernieuwbare energie zijn er?</a:t>
            </a:r>
          </a:p>
        </p:txBody>
      </p:sp>
    </p:spTree>
    <p:extLst>
      <p:ext uri="{BB962C8B-B14F-4D97-AF65-F5344CB8AC3E}">
        <p14:creationId xmlns:p14="http://schemas.microsoft.com/office/powerpoint/2010/main" val="20549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3CA4-61CA-4A7D-AE75-5167FB029A8D}"/>
              </a:ext>
            </a:extLst>
          </p:cNvPr>
          <p:cNvSpPr>
            <a:spLocks noGrp="1"/>
          </p:cNvSpPr>
          <p:nvPr>
            <p:ph type="title"/>
          </p:nvPr>
        </p:nvSpPr>
        <p:spPr/>
        <p:txBody>
          <a:bodyPr/>
          <a:lstStyle/>
          <a:p>
            <a:r>
              <a:rPr lang="nl-NL" dirty="0"/>
              <a:t>2. Hernieuwbare energie</a:t>
            </a:r>
          </a:p>
        </p:txBody>
      </p:sp>
      <p:pic>
        <p:nvPicPr>
          <p:cNvPr id="4" name="Afbeelding 3">
            <a:extLst>
              <a:ext uri="{FF2B5EF4-FFF2-40B4-BE49-F238E27FC236}">
                <a16:creationId xmlns:a16="http://schemas.microsoft.com/office/drawing/2014/main" id="{9EE6545C-3CEE-4F30-B89E-4DC568B79EEF}"/>
              </a:ext>
            </a:extLst>
          </p:cNvPr>
          <p:cNvPicPr>
            <a:picLocks noChangeAspect="1"/>
          </p:cNvPicPr>
          <p:nvPr/>
        </p:nvPicPr>
        <p:blipFill rotWithShape="1">
          <a:blip r:embed="rId3"/>
          <a:srcRect l="31573" t="27957" r="12903" b="17419"/>
          <a:stretch/>
        </p:blipFill>
        <p:spPr>
          <a:xfrm>
            <a:off x="2364658" y="1757158"/>
            <a:ext cx="7816646" cy="4325552"/>
          </a:xfrm>
          <a:prstGeom prst="rect">
            <a:avLst/>
          </a:prstGeom>
        </p:spPr>
      </p:pic>
    </p:spTree>
    <p:extLst>
      <p:ext uri="{BB962C8B-B14F-4D97-AF65-F5344CB8AC3E}">
        <p14:creationId xmlns:p14="http://schemas.microsoft.com/office/powerpoint/2010/main" val="208508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8804757-5817-486B-A80A-18648EAD3E0B}"/>
              </a:ext>
            </a:extLst>
          </p:cNvPr>
          <p:cNvSpPr>
            <a:spLocks noGrp="1"/>
          </p:cNvSpPr>
          <p:nvPr>
            <p:ph type="subTitle" idx="1"/>
          </p:nvPr>
        </p:nvSpPr>
        <p:spPr>
          <a:xfrm>
            <a:off x="309458" y="1669508"/>
            <a:ext cx="5645149" cy="3518983"/>
          </a:xfrm>
        </p:spPr>
        <p:txBody>
          <a:bodyPr>
            <a:normAutofit fontScale="85000" lnSpcReduction="10000"/>
          </a:bodyPr>
          <a:lstStyle/>
          <a:p>
            <a:r>
              <a:rPr lang="nl-NL" sz="3200" dirty="0"/>
              <a:t>Is een wetenschappelijke benadering die tracht overzicht van het geheel te behouden, in plaats van zich te concentreren op afzonderlijke onderdelen zonder te overwegen welke rol deze delen in het groter geheel spelen. </a:t>
            </a:r>
          </a:p>
          <a:p>
            <a:endParaRPr lang="nl-NL" sz="3200" dirty="0"/>
          </a:p>
          <a:p>
            <a:r>
              <a:rPr lang="nl-NL" sz="3200" dirty="0"/>
              <a:t>Bijvoorbeeld een ecosysteem</a:t>
            </a:r>
            <a:endParaRPr lang="nl-NL" dirty="0"/>
          </a:p>
        </p:txBody>
      </p:sp>
      <p:sp>
        <p:nvSpPr>
          <p:cNvPr id="2" name="Titel 1">
            <a:extLst>
              <a:ext uri="{FF2B5EF4-FFF2-40B4-BE49-F238E27FC236}">
                <a16:creationId xmlns:a16="http://schemas.microsoft.com/office/drawing/2014/main" id="{53828BA4-D71A-4041-BCC9-906410388D14}"/>
              </a:ext>
            </a:extLst>
          </p:cNvPr>
          <p:cNvSpPr>
            <a:spLocks noGrp="1"/>
          </p:cNvSpPr>
          <p:nvPr>
            <p:ph type="ctrTitle"/>
          </p:nvPr>
        </p:nvSpPr>
        <p:spPr/>
        <p:txBody>
          <a:bodyPr/>
          <a:lstStyle/>
          <a:p>
            <a:r>
              <a:rPr lang="nl-NL" dirty="0"/>
              <a:t>Systeemdenken</a:t>
            </a:r>
          </a:p>
        </p:txBody>
      </p:sp>
    </p:spTree>
    <p:extLst>
      <p:ext uri="{BB962C8B-B14F-4D97-AF65-F5344CB8AC3E}">
        <p14:creationId xmlns:p14="http://schemas.microsoft.com/office/powerpoint/2010/main" val="36894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6BD689-904F-44AF-8274-444991DD852B}"/>
              </a:ext>
            </a:extLst>
          </p:cNvPr>
          <p:cNvSpPr>
            <a:spLocks noGrp="1"/>
          </p:cNvSpPr>
          <p:nvPr>
            <p:ph type="title"/>
          </p:nvPr>
        </p:nvSpPr>
        <p:spPr>
          <a:xfrm>
            <a:off x="371476" y="296863"/>
            <a:ext cx="10260000" cy="1160403"/>
          </a:xfrm>
        </p:spPr>
        <p:txBody>
          <a:bodyPr/>
          <a:lstStyle/>
          <a:p>
            <a:pPr algn="ctr"/>
            <a:r>
              <a:rPr lang="en-US" dirty="0" err="1"/>
              <a:t>systemen</a:t>
            </a:r>
            <a:endParaRPr lang="en-US" dirty="0"/>
          </a:p>
        </p:txBody>
      </p:sp>
      <p:pic>
        <p:nvPicPr>
          <p:cNvPr id="1026" name="Picture 2" descr="Na dit boek denk je nooit meer dat er één oorzaak is, met één gevolg - De  Correspondent">
            <a:extLst>
              <a:ext uri="{FF2B5EF4-FFF2-40B4-BE49-F238E27FC236}">
                <a16:creationId xmlns:a16="http://schemas.microsoft.com/office/drawing/2014/main" id="{D1A9A378-E6F5-4AFA-BECE-0DF36E3EA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108" y="1457266"/>
            <a:ext cx="6851426" cy="46307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23F4B438-07F0-2832-FC1A-D0C5F7CA58BA}"/>
              </a:ext>
            </a:extLst>
          </p:cNvPr>
          <p:cNvPicPr>
            <a:picLocks noChangeAspect="1"/>
          </p:cNvPicPr>
          <p:nvPr/>
        </p:nvPicPr>
        <p:blipFill>
          <a:blip r:embed="rId4"/>
          <a:stretch>
            <a:fillRect/>
          </a:stretch>
        </p:blipFill>
        <p:spPr>
          <a:xfrm>
            <a:off x="279190" y="1121287"/>
            <a:ext cx="4399136" cy="3824346"/>
          </a:xfrm>
          <a:prstGeom prst="rect">
            <a:avLst/>
          </a:prstGeom>
        </p:spPr>
      </p:pic>
    </p:spTree>
    <p:extLst>
      <p:ext uri="{BB962C8B-B14F-4D97-AF65-F5344CB8AC3E}">
        <p14:creationId xmlns:p14="http://schemas.microsoft.com/office/powerpoint/2010/main" val="203866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kent vier biologische cycli uit de natuur.</a:t>
            </a:r>
          </a:p>
          <a:p>
            <a:pPr>
              <a:buFont typeface="Wingdings" panose="05000000000000000000" pitchFamily="2" charset="2"/>
              <a:buChar char="q"/>
            </a:pPr>
            <a:r>
              <a:rPr lang="nl-NL" dirty="0"/>
              <a:t>Je kan uitleggen waarom het van belang is gifvrije producten te produceren</a:t>
            </a:r>
            <a:endParaRPr lang="nl-NL" sz="1800" dirty="0"/>
          </a:p>
          <a:p>
            <a:pPr>
              <a:buFont typeface="Wingdings" panose="05000000000000000000" pitchFamily="2" charset="2"/>
              <a:buChar char="q"/>
            </a:pPr>
            <a:r>
              <a:rPr lang="nl-NL" sz="1800" dirty="0"/>
              <a:t>Je kan twee voorbeelden van biologische cyclussen uit de economie</a:t>
            </a:r>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AABF1F94-6DED-49D1-BD46-61FB87AE5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89BEFA-CB80-4B5B-A70A-F7E6CE8DDBCA}">
  <ds:schemaRefs>
    <ds:schemaRef ds:uri="http://schemas.microsoft.com/sharepoint/v3/contenttype/forms"/>
  </ds:schemaRefs>
</ds:datastoreItem>
</file>

<file path=customXml/itemProps3.xml><?xml version="1.0" encoding="utf-8"?>
<ds:datastoreItem xmlns:ds="http://schemas.openxmlformats.org/officeDocument/2006/customXml" ds:itemID="{9E707E9B-F742-4CD2-B982-88ADCC9F00C3}">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93</TotalTime>
  <Words>1093</Words>
  <Application>Microsoft Office PowerPoint</Application>
  <PresentationFormat>Breedbeeld</PresentationFormat>
  <Paragraphs>154</Paragraphs>
  <Slides>21</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Arial Black</vt:lpstr>
      <vt:lpstr>Calibri</vt:lpstr>
      <vt:lpstr>Open Sans</vt:lpstr>
      <vt:lpstr>Tahoma</vt:lpstr>
      <vt:lpstr>Wingdings</vt:lpstr>
      <vt:lpstr>ThemaYuverta</vt:lpstr>
      <vt:lpstr>Circulaire economie</vt:lpstr>
      <vt:lpstr>Periode overzicht</vt:lpstr>
      <vt:lpstr>Vorige week</vt:lpstr>
      <vt:lpstr>Wat zijn de drie uitgangspunten van de circulaire economie? </vt:lpstr>
      <vt:lpstr>Welke vormen van hernieuwbare energie zijn er?</vt:lpstr>
      <vt:lpstr>2. Hernieuwbare energie</vt:lpstr>
      <vt:lpstr>Systeemdenken</vt:lpstr>
      <vt:lpstr>systemen</vt:lpstr>
      <vt:lpstr>Vandaag</vt:lpstr>
      <vt:lpstr>Gesloten kringloop</vt:lpstr>
      <vt:lpstr>De natuur werkt circulair</vt:lpstr>
      <vt:lpstr>Hoe dan……</vt:lpstr>
      <vt:lpstr>Hoe is het mogelijk dat……</vt:lpstr>
      <vt:lpstr>Hoe is het mogelijk dat……</vt:lpstr>
      <vt:lpstr>Hoe is het mogelijk dat……</vt:lpstr>
      <vt:lpstr>Bio-Cyclus in de economie</vt:lpstr>
      <vt:lpstr>Voorbeeld aardappels</vt:lpstr>
      <vt:lpstr>Wat is de uitdaging bij het oogsten van aardappels? </vt:lpstr>
      <vt:lpstr>Voorbeeld van Trigema</vt:lpstr>
      <vt:lpstr>Circulaire economie bio-cyclussen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2</cp:revision>
  <dcterms:created xsi:type="dcterms:W3CDTF">2021-11-30T11:06:18Z</dcterms:created>
  <dcterms:modified xsi:type="dcterms:W3CDTF">2023-11-29T08:57:01Z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4258100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